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3" r:id="rId3"/>
    <p:sldId id="259" r:id="rId4"/>
    <p:sldId id="257" r:id="rId5"/>
    <p:sldId id="268" r:id="rId6"/>
    <p:sldId id="274" r:id="rId7"/>
    <p:sldId id="271" r:id="rId8"/>
    <p:sldId id="272" r:id="rId9"/>
    <p:sldId id="275" r:id="rId10"/>
    <p:sldId id="269" r:id="rId11"/>
    <p:sldId id="270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" initials="L" lastIdx="3" clrIdx="0">
    <p:extLst>
      <p:ext uri="{19B8F6BF-5375-455C-9EA6-DF929625EA0E}">
        <p15:presenceInfo xmlns:p15="http://schemas.microsoft.com/office/powerpoint/2012/main" userId="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54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55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88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065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20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80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56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231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91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40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9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62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97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9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90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6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B33B28-F217-463B-870C-D26F0CD4755D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16891-6C49-4E8B-A978-058D8EF2FD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49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reodelmaestro.com/publico/html5032015/capitulo3/sobre_las_propiedades_de_los_cuerpos.html" TargetMode="External"/><Relationship Id="rId2" Type="http://schemas.openxmlformats.org/officeDocument/2006/relationships/hyperlink" Target="https://www.ecured.cu/Medidas_de_pes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0481-B448-4702-BE5D-8D58F6AE0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63" y="927653"/>
            <a:ext cx="9649377" cy="1112443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MEDIDAS DE PESO Y VOLUMEN</a:t>
            </a:r>
            <a:endParaRPr lang="es-CO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eso, volumen y densidad (con imágenes) | Propiedades físicas y ...">
            <a:extLst>
              <a:ext uri="{FF2B5EF4-FFF2-40B4-BE49-F238E27FC236}">
                <a16:creationId xmlns:a16="http://schemas.microsoft.com/office/drawing/2014/main" id="{AB4853A4-44EF-4CCD-96D1-31DE5894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2790323"/>
            <a:ext cx="7394713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7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6BA405-FE28-4B1B-A2D5-7A3093E62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70" y="835252"/>
            <a:ext cx="7916209" cy="5507490"/>
          </a:xfrm>
          <a:prstGeom prst="rect">
            <a:avLst/>
          </a:prstGeom>
        </p:spPr>
      </p:pic>
      <p:pic>
        <p:nvPicPr>
          <p:cNvPr id="6146" name="Picture 2" descr="3 formas de resolver problemas - wikiHow">
            <a:extLst>
              <a:ext uri="{FF2B5EF4-FFF2-40B4-BE49-F238E27FC236}">
                <a16:creationId xmlns:a16="http://schemas.microsoft.com/office/drawing/2014/main" id="{22CEC79C-E201-42BF-83F4-4435F799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79" y="3246783"/>
            <a:ext cx="3000375" cy="30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19A22A-A76D-4CE4-961E-419E8DDB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379" y="835251"/>
            <a:ext cx="3000375" cy="24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D7C278-677F-4A4D-93E9-2428ADD6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671512"/>
            <a:ext cx="7858125" cy="55149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C35168-5A5D-428A-9C8F-9C51FAF2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4" y="671512"/>
            <a:ext cx="2834594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B3BFA8C-ACBF-4107-B4AB-2930935D9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994909"/>
            <a:ext cx="7678057" cy="5231719"/>
          </a:xfrm>
          <a:prstGeom prst="rect">
            <a:avLst/>
          </a:prstGeom>
        </p:spPr>
      </p:pic>
      <p:pic>
        <p:nvPicPr>
          <p:cNvPr id="7170" name="Picture 2" descr="Estas 7 apps para Android te ayudarán a resolver problemas ...">
            <a:extLst>
              <a:ext uri="{FF2B5EF4-FFF2-40B4-BE49-F238E27FC236}">
                <a16:creationId xmlns:a16="http://schemas.microsoft.com/office/drawing/2014/main" id="{FA6A3DD2-E5B1-408E-A96B-BBFF1D10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994909"/>
            <a:ext cx="2598057" cy="52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0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0C739-BD33-48F1-95C7-49CB1DA25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222" y="3988904"/>
            <a:ext cx="4535555" cy="2491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latin typeface="Comic Sans MS" panose="030F0702030302020204" pitchFamily="66" charset="0"/>
              </a:rPr>
              <a:t>   Lina María Restrepo</a:t>
            </a:r>
          </a:p>
          <a:p>
            <a:pPr marL="0" indent="0" algn="ctr">
              <a:buNone/>
            </a:pPr>
            <a:r>
              <a:rPr lang="es-CO" sz="2800" dirty="0">
                <a:latin typeface="Comic Sans MS" panose="030F0702030302020204" pitchFamily="66" charset="0"/>
              </a:rPr>
              <a:t>   Docente de farmacia</a:t>
            </a:r>
          </a:p>
        </p:txBody>
      </p:sp>
      <p:pic>
        <p:nvPicPr>
          <p:cNvPr id="1026" name="Picture 2" descr="Simplemente, muchas gracias">
            <a:extLst>
              <a:ext uri="{FF2B5EF4-FFF2-40B4-BE49-F238E27FC236}">
                <a16:creationId xmlns:a16="http://schemas.microsoft.com/office/drawing/2014/main" id="{8EF91B4E-A8F1-4249-9DA5-3243BEF0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1" y="1297471"/>
            <a:ext cx="6188765" cy="29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6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E149-9279-4C66-BEF5-5A4C5D64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573" y="837465"/>
            <a:ext cx="3395869" cy="1456267"/>
          </a:xfrm>
        </p:spPr>
        <p:txBody>
          <a:bodyPr>
            <a:normAutofit/>
          </a:bodyPr>
          <a:lstStyle/>
          <a:p>
            <a:r>
              <a:rPr lang="es-CO" cap="none" dirty="0">
                <a:latin typeface="Comic Sans MS" panose="030F0702030302020204" pitchFamily="66" charset="0"/>
              </a:rPr>
              <a:t>CIBERGRAFIA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42750-1E59-48CF-96C9-48B2083A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3856382"/>
            <a:ext cx="10131425" cy="1510748"/>
          </a:xfrm>
        </p:spPr>
        <p:txBody>
          <a:bodyPr/>
          <a:lstStyle/>
          <a:p>
            <a:r>
              <a:rPr lang="es-CO" sz="2000" dirty="0"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https://www.ecured.cu/Medidas_de_peso</a:t>
            </a:r>
            <a:endParaRPr lang="es-CO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sz="2000" dirty="0">
              <a:latin typeface="Comic Sans MS" panose="030F0702030302020204" pitchFamily="66" charset="0"/>
            </a:endParaRPr>
          </a:p>
          <a:p>
            <a:r>
              <a:rPr lang="es-CO" sz="2000" dirty="0">
                <a:latin typeface="Comic Sans MS" panose="030F0702030302020204" pitchFamily="66" charset="0"/>
              </a:rPr>
              <a:t>Imágenes tomadas de </a:t>
            </a:r>
            <a:r>
              <a:rPr lang="es-CO" sz="2000" dirty="0" err="1">
                <a:latin typeface="Comic Sans MS" panose="030F0702030302020204" pitchFamily="66" charset="0"/>
              </a:rPr>
              <a:t>google</a:t>
            </a:r>
            <a:endParaRPr lang="es-CO" sz="2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F7B1ED-D0A6-44C2-A298-49EB04DCB943}"/>
              </a:ext>
            </a:extLst>
          </p:cNvPr>
          <p:cNvSpPr/>
          <p:nvPr/>
        </p:nvSpPr>
        <p:spPr>
          <a:xfrm>
            <a:off x="1030287" y="2721114"/>
            <a:ext cx="951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https://www.correodelmaestro.com/publico/html5032015/capitulo3/sobre_las_propiedades_de_los_cuerpos.html</a:t>
            </a:r>
            <a:endParaRPr lang="es-C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0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B75EF-0F2A-4936-AD6E-FC289A7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89" y="439215"/>
            <a:ext cx="3570741" cy="4223658"/>
          </a:xfrm>
        </p:spPr>
        <p:txBody>
          <a:bodyPr>
            <a:normAutofit/>
          </a:bodyPr>
          <a:lstStyle/>
          <a:p>
            <a:pPr algn="ctr"/>
            <a:r>
              <a:rPr lang="es-MX" sz="2200" dirty="0">
                <a:latin typeface="Comic Sans MS" panose="030F0702030302020204" pitchFamily="66" charset="0"/>
              </a:rPr>
              <a:t>¿Qué es el volumen?</a:t>
            </a:r>
            <a:br>
              <a:rPr lang="es-MX" sz="2200" dirty="0">
                <a:latin typeface="Comic Sans MS" panose="030F0702030302020204" pitchFamily="66" charset="0"/>
              </a:rPr>
            </a:br>
            <a:br>
              <a:rPr lang="es-MX" sz="2200" dirty="0">
                <a:latin typeface="Comic Sans MS" panose="030F0702030302020204" pitchFamily="66" charset="0"/>
              </a:rPr>
            </a:br>
            <a:r>
              <a:rPr lang="es-MX" sz="2200" cap="none" dirty="0">
                <a:latin typeface="Comic Sans MS" panose="030F0702030302020204" pitchFamily="66" charset="0"/>
              </a:rPr>
              <a:t>El volumen de un cuerpo es una medida del espacio que ocupa.  Se mide en Litros, mililitros o centímetro cubico, onza, taza, gotas, entre otras.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44B85-1C1D-4DC8-A23A-3C4B665A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489" y="515257"/>
            <a:ext cx="3991427" cy="4042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200" dirty="0">
                <a:latin typeface="Comic Sans MS" panose="030F0702030302020204" pitchFamily="66" charset="0"/>
              </a:rPr>
              <a:t>¿QUÉ ES EL PESO?</a:t>
            </a:r>
          </a:p>
          <a:p>
            <a:pPr marL="0" indent="0" algn="ctr">
              <a:buNone/>
            </a:pPr>
            <a:endParaRPr lang="es-MX" sz="2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MX" sz="2200" dirty="0">
                <a:latin typeface="Comic Sans MS" panose="030F0702030302020204" pitchFamily="66" charset="0"/>
              </a:rPr>
              <a:t>El peso es una unidad de medida. Se mide en Kilogramos, gramos, miligramos, microgramos, entre otros</a:t>
            </a:r>
            <a:r>
              <a:rPr lang="es-MX" sz="2200" dirty="0"/>
              <a:t>.</a:t>
            </a:r>
            <a:endParaRPr lang="es-CO" sz="2200" dirty="0"/>
          </a:p>
        </p:txBody>
      </p:sp>
      <p:pic>
        <p:nvPicPr>
          <p:cNvPr id="2050" name="Picture 2" descr="Tareas colegiales: Día 68. MATEMÁTICAS (Peso)">
            <a:extLst>
              <a:ext uri="{FF2B5EF4-FFF2-40B4-BE49-F238E27FC236}">
                <a16:creationId xmlns:a16="http://schemas.microsoft.com/office/drawing/2014/main" id="{7804B647-4F16-4E08-8513-4F43DA97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58" y="4557939"/>
            <a:ext cx="343988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9CDB18-2E3F-4D9C-9D2F-E33F1B6B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44" y="4557940"/>
            <a:ext cx="3439886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7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41C0F-9EFA-4E65-9010-3A490E46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45" y="694426"/>
            <a:ext cx="6339912" cy="1789043"/>
          </a:xfrm>
        </p:spPr>
        <p:txBody>
          <a:bodyPr>
            <a:normAutofit fontScale="90000"/>
          </a:bodyPr>
          <a:lstStyle/>
          <a:p>
            <a:br>
              <a:rPr lang="es-CO" b="1" dirty="0"/>
            </a:br>
            <a:r>
              <a:rPr lang="es-CO" b="1" dirty="0">
                <a:latin typeface="Comic Sans MS" panose="030F0702030302020204" pitchFamily="66" charset="0"/>
              </a:rPr>
              <a:t>1. Múltiplos del gramo.</a:t>
            </a:r>
            <a:r>
              <a:rPr lang="es-CO" dirty="0">
                <a:latin typeface="Comic Sans MS" panose="030F0702030302020204" pitchFamily="66" charset="0"/>
              </a:rPr>
              <a:t> 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6AC5A-7573-41DB-B9DF-B117E2CA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83" y="2549965"/>
            <a:ext cx="7557050" cy="3649133"/>
          </a:xfrm>
        </p:spPr>
        <p:txBody>
          <a:bodyPr>
            <a:noAutofit/>
          </a:bodyPr>
          <a:lstStyle/>
          <a:p>
            <a:r>
              <a:rPr lang="es-CO" sz="2000" dirty="0"/>
              <a:t>  </a:t>
            </a:r>
            <a:r>
              <a:rPr lang="es-CO" sz="2000" dirty="0">
                <a:latin typeface="Comic Sans MS" panose="030F0702030302020204" pitchFamily="66" charset="0"/>
              </a:rPr>
              <a:t> Son éstos: </a:t>
            </a:r>
          </a:p>
          <a:p>
            <a:pPr marL="0" indent="0">
              <a:buNone/>
            </a:pPr>
            <a:r>
              <a:rPr lang="es-CO" sz="2000" dirty="0">
                <a:latin typeface="Comic Sans MS" panose="030F0702030302020204" pitchFamily="66" charset="0"/>
              </a:rPr>
              <a:t>   1 decagramo es igual a 10 gramos: 1 </a:t>
            </a:r>
            <a:r>
              <a:rPr lang="es-CO" sz="2000" dirty="0" err="1">
                <a:latin typeface="Comic Sans MS" panose="030F0702030302020204" pitchFamily="66" charset="0"/>
              </a:rPr>
              <a:t>dag</a:t>
            </a:r>
            <a:r>
              <a:rPr lang="es-CO" sz="2000" dirty="0">
                <a:latin typeface="Comic Sans MS" panose="030F0702030302020204" pitchFamily="66" charset="0"/>
              </a:rPr>
              <a:t> = 10 g.</a:t>
            </a:r>
            <a:br>
              <a:rPr lang="es-CO" sz="2000" dirty="0">
                <a:latin typeface="Comic Sans MS" panose="030F0702030302020204" pitchFamily="66" charset="0"/>
              </a:rPr>
            </a:br>
            <a:r>
              <a:rPr lang="es-CO" sz="2000" dirty="0">
                <a:latin typeface="Comic Sans MS" panose="030F0702030302020204" pitchFamily="66" charset="0"/>
              </a:rPr>
              <a:t>   1 hectogramo es igual a 100 gramos: 1 hg = 100 g.</a:t>
            </a:r>
            <a:br>
              <a:rPr lang="es-CO" sz="2000" dirty="0">
                <a:latin typeface="Comic Sans MS" panose="030F0702030302020204" pitchFamily="66" charset="0"/>
              </a:rPr>
            </a:br>
            <a:r>
              <a:rPr lang="es-CO" sz="2000" dirty="0">
                <a:latin typeface="Comic Sans MS" panose="030F0702030302020204" pitchFamily="66" charset="0"/>
              </a:rPr>
              <a:t>   1 kilogramo es igual a 1000 gramos: 1 kg = 1000 g.</a:t>
            </a:r>
            <a:br>
              <a:rPr lang="es-CO" sz="2000" dirty="0">
                <a:latin typeface="Comic Sans MS" panose="030F0702030302020204" pitchFamily="66" charset="0"/>
              </a:rPr>
            </a:br>
            <a:r>
              <a:rPr lang="es-CO" sz="2000" dirty="0">
                <a:latin typeface="Comic Sans MS" panose="030F0702030302020204" pitchFamily="66" charset="0"/>
              </a:rPr>
              <a:t>   1 miriagramo es igual a 10000 gramos: 1 </a:t>
            </a:r>
            <a:r>
              <a:rPr lang="es-CO" sz="2000" dirty="0" err="1">
                <a:latin typeface="Comic Sans MS" panose="030F0702030302020204" pitchFamily="66" charset="0"/>
              </a:rPr>
              <a:t>mag</a:t>
            </a:r>
            <a:r>
              <a:rPr lang="es-CO" sz="2000" dirty="0">
                <a:latin typeface="Comic Sans MS" panose="030F0702030302020204" pitchFamily="66" charset="0"/>
              </a:rPr>
              <a:t> = 10000 g.</a:t>
            </a:r>
            <a:br>
              <a:rPr lang="es-CO" sz="2000" dirty="0">
                <a:latin typeface="Comic Sans MS" panose="030F0702030302020204" pitchFamily="66" charset="0"/>
              </a:rPr>
            </a:br>
            <a:r>
              <a:rPr lang="es-CO" sz="2000" dirty="0">
                <a:latin typeface="Comic Sans MS" panose="030F0702030302020204" pitchFamily="66" charset="0"/>
              </a:rPr>
              <a:t>   1 quintal métrico es igual a 100 kilogramos; 1 q = 100 kg.</a:t>
            </a:r>
            <a:br>
              <a:rPr lang="es-CO" sz="2000" dirty="0">
                <a:latin typeface="Comic Sans MS" panose="030F0702030302020204" pitchFamily="66" charset="0"/>
              </a:rPr>
            </a:br>
            <a:r>
              <a:rPr lang="es-CO" sz="2000" dirty="0">
                <a:latin typeface="Comic Sans MS" panose="030F0702030302020204" pitchFamily="66" charset="0"/>
              </a:rPr>
              <a:t>   1 tonelada  es igual a 1000 kilogramos; 1 t = 1000 kg. 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5081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enseñar a los niños a resolver problemas de matemáticas ...">
            <a:extLst>
              <a:ext uri="{FF2B5EF4-FFF2-40B4-BE49-F238E27FC236}">
                <a16:creationId xmlns:a16="http://schemas.microsoft.com/office/drawing/2014/main" id="{4EAE0B49-2C17-4977-B38D-5D2D27AB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49" y="1218348"/>
            <a:ext cx="2752881" cy="47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BFCCED-1252-4744-9051-114E0F32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1218348"/>
            <a:ext cx="7368623" cy="47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369A44E-A4C4-462B-9AA8-14321BD69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653" y="678543"/>
            <a:ext cx="7089404" cy="5500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4A6BED-CC63-45E7-888A-52B66464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" y="678544"/>
            <a:ext cx="3186710" cy="55009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8671CD-BD89-426F-9F3D-5F8226C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696" y="4691270"/>
            <a:ext cx="305420" cy="3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5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8E813-D536-4B90-A382-DAE30B74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615" y="2191658"/>
            <a:ext cx="8530769" cy="4064000"/>
          </a:xfrm>
        </p:spPr>
        <p:txBody>
          <a:bodyPr/>
          <a:lstStyle/>
          <a:p>
            <a:r>
              <a:rPr lang="es-CO" sz="2400" dirty="0">
                <a:latin typeface="Comic Sans MS" panose="030F0702030302020204" pitchFamily="66" charset="0"/>
              </a:rPr>
              <a:t>   Son éstos: </a:t>
            </a:r>
          </a:p>
          <a:p>
            <a:pPr marL="0" indent="0">
              <a:buNone/>
            </a:pPr>
            <a:endParaRPr lang="es-CO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CO" sz="2400" dirty="0">
                <a:latin typeface="Comic Sans MS" panose="030F0702030302020204" pitchFamily="66" charset="0"/>
              </a:rPr>
              <a:t>   1 decagramo es igual a 10 gramos: 1 </a:t>
            </a:r>
            <a:r>
              <a:rPr lang="es-CO" sz="2400" dirty="0" err="1">
                <a:latin typeface="Comic Sans MS" panose="030F0702030302020204" pitchFamily="66" charset="0"/>
              </a:rPr>
              <a:t>dag</a:t>
            </a:r>
            <a:r>
              <a:rPr lang="es-CO" sz="2400" dirty="0">
                <a:latin typeface="Comic Sans MS" panose="030F0702030302020204" pitchFamily="66" charset="0"/>
              </a:rPr>
              <a:t> = 10 g.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   1 hectogramo es igual a 100 gramos: 1 hg = 100 g.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   1 kilogramo es igual a 1000 gramos: 1 kg = 1000 g.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   1 miriagramo es igual a 10000 gramos: 1 </a:t>
            </a:r>
            <a:r>
              <a:rPr lang="es-CO" sz="2400" dirty="0" err="1">
                <a:latin typeface="Comic Sans MS" panose="030F0702030302020204" pitchFamily="66" charset="0"/>
              </a:rPr>
              <a:t>mag</a:t>
            </a:r>
            <a:r>
              <a:rPr lang="es-CO" sz="2400" dirty="0">
                <a:latin typeface="Comic Sans MS" panose="030F0702030302020204" pitchFamily="66" charset="0"/>
              </a:rPr>
              <a:t> = 10000 g.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   1 quintal métrico es igual a 100 kilogramos; 1 q = 100 kg.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   1 tonelada  es igual a 1000 kilogramos; 1 t = 1000 kg. 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6B0F8E-C598-4A60-B487-140DB3AD8AA4}"/>
              </a:ext>
            </a:extLst>
          </p:cNvPr>
          <p:cNvSpPr txBox="1"/>
          <p:nvPr/>
        </p:nvSpPr>
        <p:spPr>
          <a:xfrm>
            <a:off x="1830615" y="1204685"/>
            <a:ext cx="698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   </a:t>
            </a:r>
            <a:r>
              <a:rPr lang="es-CO" sz="3600" b="1" dirty="0">
                <a:latin typeface="Comic Sans MS" panose="030F0702030302020204" pitchFamily="66" charset="0"/>
              </a:rPr>
              <a:t>2. Múltiplos del gramo.</a:t>
            </a:r>
            <a:r>
              <a:rPr lang="es-CO" sz="36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10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DD3CD5-D85F-49C0-9EA3-F40B04BC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70857"/>
            <a:ext cx="8134576" cy="5399313"/>
          </a:xfrm>
          <a:prstGeom prst="rect">
            <a:avLst/>
          </a:prstGeom>
        </p:spPr>
      </p:pic>
      <p:pic>
        <p:nvPicPr>
          <p:cNvPr id="4098" name="Picture 2" descr="Boy Resolver Problemas Matemáticos Ilustración Ilustraciones ...">
            <a:extLst>
              <a:ext uri="{FF2B5EF4-FFF2-40B4-BE49-F238E27FC236}">
                <a16:creationId xmlns:a16="http://schemas.microsoft.com/office/drawing/2014/main" id="{16C9E138-0428-4E20-8F2B-8B5EEBC3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77" y="870857"/>
            <a:ext cx="2373766" cy="53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81BF1C-496E-49B1-851B-7E16BD63D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760189"/>
            <a:ext cx="644577" cy="4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22C6BF-82B6-4917-9613-D911A94F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96" y="780596"/>
            <a:ext cx="7568075" cy="5518603"/>
          </a:xfrm>
          <a:prstGeom prst="rect">
            <a:avLst/>
          </a:prstGeom>
        </p:spPr>
      </p:pic>
      <p:pic>
        <p:nvPicPr>
          <p:cNvPr id="5122" name="Picture 2" descr="Ilustración de Trabajo En Equipo Para Resolver Problemas y más ...">
            <a:extLst>
              <a:ext uri="{FF2B5EF4-FFF2-40B4-BE49-F238E27FC236}">
                <a16:creationId xmlns:a16="http://schemas.microsoft.com/office/drawing/2014/main" id="{773364BA-0175-480E-8557-A5EB947C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9" y="780596"/>
            <a:ext cx="2902857" cy="55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FC95C-417E-4C1C-BBAC-16D25D63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152" y="948477"/>
            <a:ext cx="9067799" cy="1456267"/>
          </a:xfrm>
        </p:spPr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3.- Submúltiplos del gramo</a:t>
            </a:r>
            <a:r>
              <a:rPr lang="es-CO" b="1" dirty="0"/>
              <a:t>.</a:t>
            </a:r>
            <a:r>
              <a:rPr lang="es-CO" dirty="0"/>
              <a:t> 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681BF-5224-4994-B3D6-399EBE94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152" y="2260390"/>
            <a:ext cx="9531696" cy="3649133"/>
          </a:xfrm>
        </p:spPr>
        <p:txBody>
          <a:bodyPr/>
          <a:lstStyle/>
          <a:p>
            <a:r>
              <a:rPr lang="es-CO" dirty="0"/>
              <a:t>   </a:t>
            </a:r>
            <a:r>
              <a:rPr lang="es-CO" sz="2400" dirty="0">
                <a:latin typeface="Comic Sans MS" panose="030F0702030302020204" pitchFamily="66" charset="0"/>
              </a:rPr>
              <a:t>Son éstos: </a:t>
            </a:r>
          </a:p>
          <a:p>
            <a:pPr marL="0" indent="0">
              <a:buNone/>
            </a:pPr>
            <a:endParaRPr lang="es-CO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CO" sz="2400" dirty="0">
                <a:latin typeface="Comic Sans MS" panose="030F0702030302020204" pitchFamily="66" charset="0"/>
              </a:rPr>
              <a:t>1 decigramo es igual a 0,1 gramo: 1 dg = 0,1 g. 1 gramo tiene 10 decigramos.</a:t>
            </a:r>
            <a:br>
              <a:rPr lang="es-CO" sz="2400" dirty="0">
                <a:latin typeface="Comic Sans MS" panose="030F0702030302020204" pitchFamily="66" charset="0"/>
              </a:rPr>
            </a:br>
            <a:r>
              <a:rPr lang="es-CO" sz="2400" dirty="0">
                <a:latin typeface="Comic Sans MS" panose="030F0702030302020204" pitchFamily="66" charset="0"/>
              </a:rPr>
              <a:t>1 centigramo es igual a 0,01 gramo: 1 cg = 0,01 g. El gramo tiene 100 centigramos.</a:t>
            </a:r>
          </a:p>
          <a:p>
            <a:pPr marL="0" indent="0" algn="just">
              <a:buNone/>
            </a:pPr>
            <a:r>
              <a:rPr lang="es-CO" sz="2400" dirty="0">
                <a:latin typeface="Comic Sans MS" panose="030F0702030302020204" pitchFamily="66" charset="0"/>
              </a:rPr>
              <a:t>1 miligramo es igual a 0,001 gramo: 1 mg = 0,001 g. El gramo tiene 1.000 miligramos.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2847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2022</TotalTime>
  <Words>441</Words>
  <Application>Microsoft Office PowerPoint</Application>
  <PresentationFormat>Panorámica</PresentationFormat>
  <Paragraphs>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Celestial</vt:lpstr>
      <vt:lpstr>MEDIDAS DE PESO Y VOLUMEN</vt:lpstr>
      <vt:lpstr>¿Qué es el volumen?  El volumen de un cuerpo es una medida del espacio que ocupa.  Se mide en Litros, mililitros o centímetro cubico, onza, taza, gotas, entre otras.</vt:lpstr>
      <vt:lpstr> 1. Múltiplos del gramo.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3.- Submúltiplos del gramo.  </vt:lpstr>
      <vt:lpstr>Presentación de PowerPoint</vt:lpstr>
      <vt:lpstr>Presentación de PowerPoint</vt:lpstr>
      <vt:lpstr>Presentación de PowerPoint</vt:lpstr>
      <vt:lpstr>Presentación de PowerPoint</vt:lpstr>
      <vt:lpstr>CIBERGRAFIA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PESO Y VOLUMEN</dc:title>
  <dc:creator>LINA</dc:creator>
  <cp:lastModifiedBy>LINA</cp:lastModifiedBy>
  <cp:revision>20</cp:revision>
  <dcterms:created xsi:type="dcterms:W3CDTF">2020-04-16T18:28:11Z</dcterms:created>
  <dcterms:modified xsi:type="dcterms:W3CDTF">2020-04-18T04:26:20Z</dcterms:modified>
</cp:coreProperties>
</file>